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>
      <p:cViewPr varScale="1">
        <p:scale>
          <a:sx n="62" d="100"/>
          <a:sy n="62" d="100"/>
        </p:scale>
        <p:origin x="3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10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10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11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27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3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Low-angle black and white photo of a futuristic apartment building under a cloudy sky"/>
          <p:cNvSpPr>
            <a:spLocks noGrp="1"/>
          </p:cNvSpPr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5" name="Black and white photo of the outside of a modern office building "/>
          <p:cNvSpPr>
            <a:spLocks noGrp="1"/>
          </p:cNvSpPr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Black and white photo of lattice-like, modern architecture on a building"/>
          <p:cNvSpPr>
            <a:spLocks noGrp="1"/>
          </p:cNvSpPr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Low-angle black and white photo of a modern building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lack and white photo of light and shadows on a building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4" name="Black and white photo of shadows cast on a concrete structure"/>
          <p:cNvSpPr>
            <a:spLocks noGrp="1"/>
          </p:cNvSpPr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1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Close-up black and white photo of intricate building architecture"/>
          <p:cNvSpPr>
            <a:spLocks noGrp="1"/>
          </p:cNvSpPr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72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2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9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DIVYAM…"/>
          <p:cNvSpPr txBox="1">
            <a:spLocks noGrp="1"/>
          </p:cNvSpPr>
          <p:nvPr>
            <p:ph type="body" idx="21"/>
          </p:nvPr>
        </p:nvSpPr>
        <p:spPr>
          <a:xfrm>
            <a:off x="1206499" y="11205037"/>
            <a:ext cx="21971002" cy="1905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DIVYAM</a:t>
            </a:r>
          </a:p>
          <a:p>
            <a:r>
              <a:t>(First Year Student at IIT Guwahati, CSE Department)</a:t>
            </a:r>
          </a:p>
        </p:txBody>
      </p:sp>
      <p:sp>
        <p:nvSpPr>
          <p:cNvPr id="172" name="Facebook Marketplace Seller Behaviour Analysis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Facebook Marketplace Seller Behaviour Analysis </a:t>
            </a:r>
          </a:p>
        </p:txBody>
      </p:sp>
      <p:sp>
        <p:nvSpPr>
          <p:cNvPr id="173" name="Using Engagement Metrics and Machine Learning to Analyse Seller Performance.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Using Engagement Metrics and Machine Learning to Analyse Seller Performance.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Data Preprocessing and Clean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 Preprocessing and Cleaning</a:t>
            </a:r>
          </a:p>
        </p:txBody>
      </p:sp>
      <p:sp>
        <p:nvSpPr>
          <p:cNvPr id="176" name="Overviewed 7050 instances of Facebook posts from Thai retail sellers.…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6286183"/>
          </a:xfrm>
          <a:prstGeom prst="rect">
            <a:avLst/>
          </a:prstGeom>
        </p:spPr>
        <p:txBody>
          <a:bodyPr/>
          <a:lstStyle/>
          <a:p>
            <a:r>
              <a:t>Overviewed 7050 instances of Facebook posts from Thai retail sellers.</a:t>
            </a:r>
          </a:p>
          <a:p>
            <a:r>
              <a:t>Cleaning: Removed four redundant empty columns (Column1 to Column4)</a:t>
            </a:r>
          </a:p>
          <a:p>
            <a:r>
              <a:t>Feature Engineering: Converted status_published to date time to extract Hour and the Day of the week.</a:t>
            </a:r>
          </a:p>
          <a:p>
            <a:r>
              <a:t>Normalisation: Applied StandardScalar to ensure clustering model is not biased by large numbers.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Impact of Upload Times on Reactions"/>
          <p:cNvSpPr txBox="1">
            <a:spLocks noGrp="1"/>
          </p:cNvSpPr>
          <p:nvPr>
            <p:ph type="title"/>
          </p:nvPr>
        </p:nvSpPr>
        <p:spPr>
          <a:xfrm>
            <a:off x="1206500" y="309064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t>Impact of Upload Times on Reactions</a:t>
            </a:r>
          </a:p>
        </p:txBody>
      </p:sp>
      <p:sp>
        <p:nvSpPr>
          <p:cNvPr id="179" name="Reactions are not uniform throughout the day.…"/>
          <p:cNvSpPr txBox="1">
            <a:spLocks noGrp="1"/>
          </p:cNvSpPr>
          <p:nvPr>
            <p:ph type="body" sz="quarter" idx="1"/>
          </p:nvPr>
        </p:nvSpPr>
        <p:spPr>
          <a:xfrm>
            <a:off x="962438" y="2584446"/>
            <a:ext cx="21971001" cy="2733332"/>
          </a:xfrm>
          <a:prstGeom prst="rect">
            <a:avLst/>
          </a:prstGeom>
        </p:spPr>
        <p:txBody>
          <a:bodyPr/>
          <a:lstStyle/>
          <a:p>
            <a:r>
              <a:t>Reactions are not uniform throughout the day.</a:t>
            </a:r>
          </a:p>
          <a:p>
            <a:r>
              <a:t>There is a peak of reactions approximately from hours 18 to 21, suggesting that the audience is free mainly after the working hours.</a:t>
            </a:r>
          </a:p>
        </p:txBody>
      </p:sp>
      <p:pic>
        <p:nvPicPr>
          <p:cNvPr id="180" name="Screenshot 2025-12-31 at 17.05.24.png" descr="Screenshot 2025-12-31 at 17.05.2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9388" y="6159996"/>
            <a:ext cx="12357101" cy="7150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Engagement Correlations"/>
          <p:cNvSpPr txBox="1">
            <a:spLocks noGrp="1"/>
          </p:cNvSpPr>
          <p:nvPr>
            <p:ph type="title"/>
          </p:nvPr>
        </p:nvSpPr>
        <p:spPr>
          <a:xfrm>
            <a:off x="1206500" y="-179060"/>
            <a:ext cx="21971000" cy="1433164"/>
          </a:xfrm>
          <a:prstGeom prst="rect">
            <a:avLst/>
          </a:prstGeom>
        </p:spPr>
        <p:txBody>
          <a:bodyPr/>
          <a:lstStyle/>
          <a:p>
            <a:r>
              <a:t>Engagement Correlations</a:t>
            </a:r>
          </a:p>
        </p:txBody>
      </p:sp>
      <p:sp>
        <p:nvSpPr>
          <p:cNvPr id="183" name="There is near perfect correlation (0.99) between num_reactions and num_likes.…"/>
          <p:cNvSpPr txBox="1">
            <a:spLocks noGrp="1"/>
          </p:cNvSpPr>
          <p:nvPr>
            <p:ph type="body" sz="quarter" idx="1"/>
          </p:nvPr>
        </p:nvSpPr>
        <p:spPr>
          <a:xfrm>
            <a:off x="1206500" y="1252646"/>
            <a:ext cx="21971000" cy="2928079"/>
          </a:xfrm>
          <a:prstGeom prst="rect">
            <a:avLst/>
          </a:prstGeom>
        </p:spPr>
        <p:txBody>
          <a:bodyPr/>
          <a:lstStyle/>
          <a:p>
            <a:r>
              <a:t>There is near perfect correlation (0.99) between num_reactions and num_likes.</a:t>
            </a:r>
          </a:p>
          <a:p>
            <a:r>
              <a:t>num_loves (0.31) and num_shares (0.25) show moderate positive correlation with num_reactions.</a:t>
            </a:r>
          </a:p>
        </p:txBody>
      </p:sp>
      <p:pic>
        <p:nvPicPr>
          <p:cNvPr id="184" name="Screenshot 2025-12-31 at 17.05.35.png" descr="Screenshot 2025-12-31 at 17.05.3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3500" y="3835307"/>
            <a:ext cx="14097000" cy="990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Distribution of Post Typ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Distribution of Post Types</a:t>
            </a:r>
          </a:p>
        </p:txBody>
      </p:sp>
      <p:sp>
        <p:nvSpPr>
          <p:cNvPr id="187" name="Photo is the most common post type.…"/>
          <p:cNvSpPr txBox="1">
            <a:spLocks noGrp="1"/>
          </p:cNvSpPr>
          <p:nvPr>
            <p:ph type="body" sz="half" idx="1"/>
          </p:nvPr>
        </p:nvSpPr>
        <p:spPr>
          <a:xfrm>
            <a:off x="1206500" y="2606633"/>
            <a:ext cx="21971000" cy="3417590"/>
          </a:xfrm>
          <a:prstGeom prst="rect">
            <a:avLst/>
          </a:prstGeom>
        </p:spPr>
        <p:txBody>
          <a:bodyPr/>
          <a:lstStyle/>
          <a:p>
            <a:r>
              <a:t>Photo is the most common post type.</a:t>
            </a:r>
          </a:p>
          <a:p>
            <a:r>
              <a:t>Video is the second most frequent, whereas status and link are less frequent.</a:t>
            </a:r>
          </a:p>
          <a:p>
            <a:r>
              <a:t>Can say sellers rely majorly on visual content like photos and videos.</a:t>
            </a:r>
          </a:p>
        </p:txBody>
      </p:sp>
      <p:pic>
        <p:nvPicPr>
          <p:cNvPr id="188" name="Screenshot 2025-12-31 at 17.05.41.png" descr="Screenshot 2025-12-31 at 17.05.4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0281" y="6245193"/>
            <a:ext cx="12383438" cy="70460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Average Metrics per Post Type"/>
          <p:cNvSpPr txBox="1">
            <a:spLocks noGrp="1"/>
          </p:cNvSpPr>
          <p:nvPr>
            <p:ph type="title"/>
          </p:nvPr>
        </p:nvSpPr>
        <p:spPr>
          <a:xfrm>
            <a:off x="1561499" y="1592393"/>
            <a:ext cx="21971001" cy="1433164"/>
          </a:xfrm>
          <a:prstGeom prst="rect">
            <a:avLst/>
          </a:prstGeom>
        </p:spPr>
        <p:txBody>
          <a:bodyPr/>
          <a:lstStyle/>
          <a:p>
            <a:r>
              <a:t>Average Metrics per Post Type</a:t>
            </a:r>
          </a:p>
        </p:txBody>
      </p:sp>
      <p:sp>
        <p:nvSpPr>
          <p:cNvPr id="191" name="Video generates highest number of comments and shares. So, we can say that video is better for interaction.…"/>
          <p:cNvSpPr txBox="1">
            <a:spLocks noGrp="1"/>
          </p:cNvSpPr>
          <p:nvPr>
            <p:ph type="body" sz="half" idx="1"/>
          </p:nvPr>
        </p:nvSpPr>
        <p:spPr>
          <a:xfrm>
            <a:off x="1206500" y="4815960"/>
            <a:ext cx="21971000" cy="4084079"/>
          </a:xfrm>
          <a:prstGeom prst="rect">
            <a:avLst/>
          </a:prstGeom>
        </p:spPr>
        <p:txBody>
          <a:bodyPr/>
          <a:lstStyle/>
          <a:p>
            <a:r>
              <a:t>Video generates highest number of comments and shares. So, we can say that video is better for interaction.</a:t>
            </a:r>
          </a:p>
          <a:p>
            <a:r>
              <a:t>Status updates usually receive the highest average reactions.</a:t>
            </a:r>
          </a:p>
          <a:p>
            <a:r>
              <a:t>Photos have low engagement but high volume.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We used Within-Cluster-Sum of Squares (WCS) to measure how tight the groups are.…"/>
          <p:cNvSpPr txBox="1">
            <a:spLocks noGrp="1"/>
          </p:cNvSpPr>
          <p:nvPr>
            <p:ph type="body" sz="quarter" idx="1"/>
          </p:nvPr>
        </p:nvSpPr>
        <p:spPr>
          <a:xfrm>
            <a:off x="1206500" y="3161319"/>
            <a:ext cx="21971000" cy="2800675"/>
          </a:xfrm>
          <a:prstGeom prst="rect">
            <a:avLst/>
          </a:prstGeom>
        </p:spPr>
        <p:txBody>
          <a:bodyPr/>
          <a:lstStyle/>
          <a:p>
            <a:r>
              <a:t>We used Within-Cluster-Sum of Squares (WCS) to measure how tight the groups are.</a:t>
            </a:r>
          </a:p>
          <a:p>
            <a:r>
              <a:t>Using Elbow method we found K=4 to be optimal.</a:t>
            </a:r>
          </a:p>
        </p:txBody>
      </p:sp>
      <p:sp>
        <p:nvSpPr>
          <p:cNvPr id="194" name="Finding Optimal Clusters"/>
          <p:cNvSpPr txBox="1"/>
          <p:nvPr/>
        </p:nvSpPr>
        <p:spPr>
          <a:xfrm>
            <a:off x="1206500" y="948957"/>
            <a:ext cx="21971000" cy="14331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8500" b="1" spc="-170"/>
            </a:lvl1pPr>
          </a:lstStyle>
          <a:p>
            <a:r>
              <a:t>Finding Optimal Clusters</a:t>
            </a:r>
          </a:p>
        </p:txBody>
      </p:sp>
      <p:pic>
        <p:nvPicPr>
          <p:cNvPr id="195" name="Screenshot 2025-12-31 at 17.06.01.png" descr="Screenshot 2025-12-31 at 17.06.0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465" y="6193618"/>
            <a:ext cx="11590887" cy="72347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luster Plot Analysis"/>
          <p:cNvSpPr txBox="1">
            <a:spLocks noGrp="1"/>
          </p:cNvSpPr>
          <p:nvPr>
            <p:ph type="title"/>
          </p:nvPr>
        </p:nvSpPr>
        <p:spPr>
          <a:xfrm>
            <a:off x="429939" y="353439"/>
            <a:ext cx="21971001" cy="1433163"/>
          </a:xfrm>
          <a:prstGeom prst="rect">
            <a:avLst/>
          </a:prstGeom>
        </p:spPr>
        <p:txBody>
          <a:bodyPr/>
          <a:lstStyle/>
          <a:p>
            <a:r>
              <a:t>Cluster Plot Analysis</a:t>
            </a:r>
          </a:p>
        </p:txBody>
      </p:sp>
      <p:sp>
        <p:nvSpPr>
          <p:cNvPr id="198" name="Cluster 1: Photo posts with standard, low-level engagement.…"/>
          <p:cNvSpPr txBox="1">
            <a:spLocks noGrp="1"/>
          </p:cNvSpPr>
          <p:nvPr>
            <p:ph type="body" sz="half" idx="1"/>
          </p:nvPr>
        </p:nvSpPr>
        <p:spPr>
          <a:xfrm>
            <a:off x="429939" y="1852260"/>
            <a:ext cx="21971001" cy="4610744"/>
          </a:xfrm>
          <a:prstGeom prst="rect">
            <a:avLst/>
          </a:prstGeom>
        </p:spPr>
        <p:txBody>
          <a:bodyPr/>
          <a:lstStyle/>
          <a:p>
            <a:r>
              <a:t>Cluster 1: Photo posts with standard, low-level engagement.</a:t>
            </a:r>
          </a:p>
          <a:p>
            <a:r>
              <a:t>Cluster 2: High shares and loves (high quality content).</a:t>
            </a:r>
          </a:p>
          <a:p>
            <a:r>
              <a:t>Cluster 3: Posts drew quite many comments.</a:t>
            </a:r>
          </a:p>
          <a:p>
            <a:r>
              <a:t>Performed well on almost all metrics.</a:t>
            </a:r>
          </a:p>
        </p:txBody>
      </p:sp>
      <p:pic>
        <p:nvPicPr>
          <p:cNvPr id="199" name="Screenshot 2025-12-31 at 17.06.06.png" descr="Screenshot 2025-12-31 at 17.06.0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36118" y="5145542"/>
            <a:ext cx="11517943" cy="8237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Recommenda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Recommendations</a:t>
            </a:r>
          </a:p>
        </p:txBody>
      </p:sp>
      <p:sp>
        <p:nvSpPr>
          <p:cNvPr id="202" name="Post between 6 PM and 10 PM.…"/>
          <p:cNvSpPr txBox="1">
            <a:spLocks noGrp="1"/>
          </p:cNvSpPr>
          <p:nvPr>
            <p:ph type="body" sz="half" idx="1"/>
          </p:nvPr>
        </p:nvSpPr>
        <p:spPr>
          <a:xfrm>
            <a:off x="1206500" y="4248504"/>
            <a:ext cx="21971000" cy="4652459"/>
          </a:xfrm>
          <a:prstGeom prst="rect">
            <a:avLst/>
          </a:prstGeom>
        </p:spPr>
        <p:txBody>
          <a:bodyPr/>
          <a:lstStyle/>
          <a:p>
            <a:r>
              <a:t>Post between 6 PM and 10 PM.</a:t>
            </a:r>
          </a:p>
          <a:p>
            <a:r>
              <a:t>For more shares and comments use videos.</a:t>
            </a:r>
          </a:p>
          <a:p>
            <a:r>
              <a:t>Use status updates to get quick impulse reactions.</a:t>
            </a:r>
          </a:p>
          <a:p>
            <a:r>
              <a:t>Focus more on a certain cluster for better reactions and of course sales also.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367</Words>
  <Application>Microsoft Macintosh PowerPoint</Application>
  <PresentationFormat>Custom</PresentationFormat>
  <Paragraphs>36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Helvetica Neue</vt:lpstr>
      <vt:lpstr>Helvetica Neue Medium</vt:lpstr>
      <vt:lpstr>32_DynamicDark</vt:lpstr>
      <vt:lpstr>Facebook Marketplace Seller Behaviour Analysis </vt:lpstr>
      <vt:lpstr>Data Preprocessing and Cleaning</vt:lpstr>
      <vt:lpstr>Impact of Upload Times on Reactions</vt:lpstr>
      <vt:lpstr>Engagement Correlations</vt:lpstr>
      <vt:lpstr>Distribution of Post Types</vt:lpstr>
      <vt:lpstr>Average Metrics per Post Type</vt:lpstr>
      <vt:lpstr>PowerPoint Presentation</vt:lpstr>
      <vt:lpstr>Cluster Plot Analysis</vt:lpstr>
      <vt:lpstr>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Facebook Marketplace Seller Behaviour Analysis </dc:title>
  <cp:lastModifiedBy>Microsoft Office User</cp:lastModifiedBy>
  <cp:revision>1</cp:revision>
  <dcterms:modified xsi:type="dcterms:W3CDTF">2025-12-31T11:57:31Z</dcterms:modified>
</cp:coreProperties>
</file>